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282" y="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14A5A-5B15-42C8-8E65-495165FA3C4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02C5-0AA5-4340-B366-76585A935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C02C5-0AA5-4340-B366-76585A935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7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E4718C-51F6-410E-BAE1-06B73549212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6B46DE-5138-4169-8AA5-5BB829254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sheylodg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visitanaheim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ngle@pafbla.us" TargetMode="External"/><Relationship Id="rId2" Type="http://schemas.openxmlformats.org/officeDocument/2006/relationships/hyperlink" Target="http://pafbl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3.hilton.com/en/hotels/pennsylvania/hilton-harrisburg-MDTHHHF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https://www.kidney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396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Virtual PA FBLA Chapter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772400" cy="1199704"/>
          </a:xfrm>
        </p:spPr>
        <p:txBody>
          <a:bodyPr/>
          <a:lstStyle/>
          <a:p>
            <a:r>
              <a:rPr lang="en-US" sz="3200" dirty="0">
                <a:latin typeface="Arial Black" panose="020B0A04020102020204" pitchFamily="34" charset="0"/>
              </a:rPr>
              <a:t>CONNECT</a:t>
            </a:r>
            <a:r>
              <a:rPr lang="en-US" sz="3200" b="1" dirty="0"/>
              <a:t> —</a:t>
            </a:r>
          </a:p>
          <a:p>
            <a:r>
              <a:rPr lang="en-US" sz="3200" b="1" dirty="0"/>
              <a:t>Join Today!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735847"/>
            <a:ext cx="2169326" cy="1880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181600"/>
            <a:ext cx="2895600" cy="18120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11" y="1752600"/>
            <a:ext cx="3886200" cy="277499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Must qualify in your event</a:t>
            </a:r>
          </a:p>
          <a:p>
            <a:r>
              <a:rPr lang="en-US" dirty="0"/>
              <a:t>All attendees will follow the same guidelines</a:t>
            </a:r>
          </a:p>
          <a:p>
            <a:pPr lvl="1"/>
            <a:r>
              <a:rPr lang="en-US" dirty="0"/>
              <a:t>Comply with Delegate Code of Conduct</a:t>
            </a:r>
          </a:p>
          <a:p>
            <a:pPr lvl="1"/>
            <a:r>
              <a:rPr lang="en-US" dirty="0"/>
              <a:t>Compete on site with all students</a:t>
            </a:r>
          </a:p>
          <a:p>
            <a:pPr lvl="1"/>
            <a:r>
              <a:rPr lang="en-US" dirty="0"/>
              <a:t>Submit any competitive components by deadlines</a:t>
            </a:r>
          </a:p>
          <a:p>
            <a:r>
              <a:rPr lang="en-US" dirty="0"/>
              <a:t>Be accompanied by an adult</a:t>
            </a:r>
          </a:p>
          <a:p>
            <a:r>
              <a:rPr lang="en-US" dirty="0"/>
              <a:t>All fees are incurred by the student and must be paid by the designated deadline</a:t>
            </a:r>
          </a:p>
          <a:p>
            <a:r>
              <a:rPr lang="en-US" dirty="0"/>
              <a:t>May have two voting delegates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b="1" dirty="0"/>
              <a:t>          </a:t>
            </a:r>
            <a:r>
              <a:rPr lang="en-US" b="1" dirty="0">
                <a:hlinkClick r:id="rId2"/>
              </a:rPr>
              <a:t>H</a:t>
            </a:r>
            <a:r>
              <a:rPr lang="en-US" sz="2400" b="1" dirty="0">
                <a:hlinkClick r:id="rId2"/>
              </a:rPr>
              <a:t>ershey Lodge and Convention Center</a:t>
            </a:r>
            <a:br>
              <a:rPr lang="en-US" sz="2400" dirty="0"/>
            </a:br>
            <a:r>
              <a:rPr lang="en-US" sz="2400" dirty="0"/>
              <a:t>                          April 3-5,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Leadership Conference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qualify in your event</a:t>
            </a:r>
          </a:p>
          <a:p>
            <a:r>
              <a:rPr lang="en-US" dirty="0"/>
              <a:t>Attend under adult supervision</a:t>
            </a:r>
          </a:p>
          <a:p>
            <a:pPr marL="109728" indent="0">
              <a:buNone/>
            </a:pPr>
            <a:r>
              <a:rPr lang="en-US" sz="2000" dirty="0"/>
              <a:t>(Same guidelines as the State Conference)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Anaheim, CA – June 27-July 3, 2017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sz="2000" dirty="0">
                <a:hlinkClick r:id="rId2"/>
              </a:rPr>
              <a:t>Anaheim’s Convention and Visitors Bureau</a:t>
            </a:r>
            <a:br>
              <a:rPr lang="en-US" dirty="0"/>
            </a:br>
            <a:endParaRPr lang="en-US" dirty="0"/>
          </a:p>
          <a:p>
            <a:r>
              <a:rPr lang="en-US" sz="1400" dirty="0"/>
              <a:t>Travel day to Anaheim - June 27</a:t>
            </a:r>
            <a:br>
              <a:rPr lang="en-US" sz="1400" dirty="0"/>
            </a:br>
            <a:r>
              <a:rPr lang="en-US" sz="1400" dirty="0"/>
              <a:t>Travel day back to Pennsylvania:  July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FBLA Conference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962400"/>
            <a:ext cx="4395064" cy="2750353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27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/>
              <a:t>Check it out at </a:t>
            </a:r>
            <a:r>
              <a:rPr lang="en-US" sz="3600" dirty="0">
                <a:hlinkClick r:id="rId2"/>
              </a:rPr>
              <a:t>pafbla.org</a:t>
            </a:r>
            <a:endParaRPr lang="en-US" sz="3600" dirty="0"/>
          </a:p>
          <a:p>
            <a:pPr algn="ctr">
              <a:buNone/>
            </a:pPr>
            <a:r>
              <a:rPr lang="en-US" sz="3600" dirty="0"/>
              <a:t>Or Contact:</a:t>
            </a:r>
          </a:p>
          <a:p>
            <a:pPr lvl="1" algn="ctr">
              <a:buNone/>
            </a:pPr>
            <a:r>
              <a:rPr lang="en-US" sz="3200" dirty="0"/>
              <a:t>Mrs. Maura Angle</a:t>
            </a:r>
          </a:p>
          <a:p>
            <a:pPr lvl="1" algn="ctr">
              <a:buNone/>
            </a:pPr>
            <a:br>
              <a:rPr lang="en-US" sz="3200"/>
            </a:br>
            <a:r>
              <a:rPr lang="en-US" sz="3200"/>
              <a:t>Pennsylvania </a:t>
            </a:r>
            <a:r>
              <a:rPr lang="en-US" sz="3200" dirty="0"/>
              <a:t>FBLA </a:t>
            </a:r>
          </a:p>
          <a:p>
            <a:pPr lvl="1" algn="ctr">
              <a:buNone/>
            </a:pPr>
            <a:r>
              <a:rPr lang="en-US" sz="3200" dirty="0"/>
              <a:t>Virtual Chapter Coordinator/Adviser</a:t>
            </a:r>
          </a:p>
          <a:p>
            <a:pPr lvl="1" algn="ctr">
              <a:buNone/>
            </a:pPr>
            <a:r>
              <a:rPr lang="en-US" sz="3200" dirty="0">
                <a:hlinkClick r:id="rId3"/>
              </a:rPr>
              <a:t>mangle@pafbla.us</a:t>
            </a:r>
            <a:r>
              <a:rPr lang="en-US" sz="3200" dirty="0"/>
              <a:t>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Join Today-Do Not Delay!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who are enrolled in a business or business-related class</a:t>
            </a:r>
          </a:p>
          <a:p>
            <a:r>
              <a:rPr lang="en-US" dirty="0"/>
              <a:t>Students whose school does not have an active FBLA chapter</a:t>
            </a:r>
          </a:p>
          <a:p>
            <a:r>
              <a:rPr lang="en-US" dirty="0"/>
              <a:t>Students in grades 9-12 only</a:t>
            </a:r>
          </a:p>
          <a:p>
            <a:r>
              <a:rPr lang="en-US" dirty="0"/>
              <a:t>Home-schooled students</a:t>
            </a:r>
          </a:p>
          <a:p>
            <a:r>
              <a:rPr lang="en-US" dirty="0"/>
              <a:t>Cyber School students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Join?</a:t>
            </a:r>
          </a:p>
        </p:txBody>
      </p:sp>
      <p:pic>
        <p:nvPicPr>
          <p:cNvPr id="4" name="Picture 3" descr="bu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267200"/>
            <a:ext cx="3200400" cy="22098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Complete on-line application</a:t>
            </a:r>
          </a:p>
          <a:p>
            <a:r>
              <a:rPr lang="en-US" dirty="0"/>
              <a:t>Costs</a:t>
            </a:r>
          </a:p>
          <a:p>
            <a:pPr lvl="1"/>
            <a:r>
              <a:rPr lang="en-US" dirty="0"/>
              <a:t>PA FBLA State dues $6.00/person</a:t>
            </a:r>
          </a:p>
          <a:p>
            <a:pPr lvl="1"/>
            <a:r>
              <a:rPr lang="en-US" dirty="0"/>
              <a:t>National FBLA dues $6.00/person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Process</a:t>
            </a:r>
          </a:p>
        </p:txBody>
      </p:sp>
      <p:pic>
        <p:nvPicPr>
          <p:cNvPr id="1029" name="Picture 5" descr="C:\Documents and Settings\rhughes\Local Settings\Temporary Internet Files\Content.IE5\L5KHHNAK\MC90015081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362200"/>
            <a:ext cx="1452477" cy="1676400"/>
          </a:xfrm>
          <a:prstGeom prst="rect">
            <a:avLst/>
          </a:prstGeom>
          <a:noFill/>
        </p:spPr>
      </p:pic>
      <p:pic>
        <p:nvPicPr>
          <p:cNvPr id="7" name="Picture 2" descr="C:\Documents and Settings\rhughes\Local Settings\Temporary Internet Files\Content.IE5\KB45ZMU0\MC9004421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33400"/>
            <a:ext cx="1066800" cy="1066800"/>
          </a:xfrm>
          <a:prstGeom prst="rect">
            <a:avLst/>
          </a:prstGeom>
          <a:noFill/>
        </p:spPr>
      </p:pic>
      <p:pic>
        <p:nvPicPr>
          <p:cNvPr id="8" name="Picture 2" descr="C:\Documents and Settings\rhughes\Local Settings\Temporary Internet Files\Content.IE5\KB45ZMU0\MC9004421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5720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</a:t>
            </a:r>
          </a:p>
          <a:p>
            <a:r>
              <a:rPr lang="en-US" dirty="0"/>
              <a:t>High-speed Internet connection</a:t>
            </a:r>
          </a:p>
          <a:p>
            <a:r>
              <a:rPr lang="en-US" dirty="0"/>
              <a:t>Active e-mail address</a:t>
            </a:r>
          </a:p>
          <a:p>
            <a:r>
              <a:rPr lang="en-US" dirty="0"/>
              <a:t>Headset with microphone</a:t>
            </a:r>
          </a:p>
          <a:p>
            <a:r>
              <a:rPr lang="en-US" dirty="0"/>
              <a:t>Video capabilities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Requirements</a:t>
            </a:r>
          </a:p>
        </p:txBody>
      </p:sp>
      <p:pic>
        <p:nvPicPr>
          <p:cNvPr id="2050" name="Picture 2" descr="C:\Documents and Settings\rhughes\Local Settings\Temporary Internet Files\Content.IE5\UAAJ31C4\MC90044134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860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Monthly via “virtual classroom”</a:t>
            </a:r>
          </a:p>
          <a:p>
            <a:r>
              <a:rPr lang="en-US" dirty="0"/>
              <a:t>Additional meetings for elected officers: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Vice President</a:t>
            </a:r>
          </a:p>
          <a:p>
            <a:pPr lvl="1"/>
            <a:r>
              <a:rPr lang="en-US" dirty="0"/>
              <a:t>Secretary</a:t>
            </a:r>
          </a:p>
          <a:p>
            <a:pPr lvl="1"/>
            <a:r>
              <a:rPr lang="en-US" dirty="0"/>
              <a:t>Treasurer</a:t>
            </a:r>
          </a:p>
          <a:p>
            <a:pPr lvl="1"/>
            <a:r>
              <a:rPr lang="en-US" dirty="0"/>
              <a:t>Historian</a:t>
            </a:r>
          </a:p>
          <a:p>
            <a:pPr lvl="1"/>
            <a:r>
              <a:rPr lang="en-US" dirty="0"/>
              <a:t>Parliamentarian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pic>
        <p:nvPicPr>
          <p:cNvPr id="4" name="Picture 3" descr="C:\Documents and Settings\rhughes\Local Settings\Temporary Internet Files\Content.IE5\KP4DN9HR\MC9003101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819400"/>
            <a:ext cx="1905000" cy="229535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travel expenses would be incurred by</a:t>
            </a:r>
          </a:p>
          <a:p>
            <a:pPr lvl="1"/>
            <a:r>
              <a:rPr lang="en-US" dirty="0"/>
              <a:t>Individual student</a:t>
            </a:r>
          </a:p>
          <a:p>
            <a:pPr lvl="1"/>
            <a:r>
              <a:rPr lang="en-US" dirty="0"/>
              <a:t>His/her parents</a:t>
            </a:r>
          </a:p>
          <a:p>
            <a:r>
              <a:rPr lang="en-US" dirty="0"/>
              <a:t>Supervision by parent/guardian is necessary at all times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pic>
        <p:nvPicPr>
          <p:cNvPr id="4098" name="Picture 2" descr="C:\Documents and Settings\rhughes\Local Settings\Temporary Internet Files\Content.IE5\13WZ2664\MC90005542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429000"/>
            <a:ext cx="3581400" cy="283707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Members may attend:</a:t>
            </a:r>
          </a:p>
          <a:p>
            <a:pPr lvl="1"/>
            <a:r>
              <a:rPr lang="en-US" dirty="0"/>
              <a:t>State Leadership Workshop</a:t>
            </a:r>
          </a:p>
          <a:p>
            <a:pPr lvl="2"/>
            <a:r>
              <a:rPr lang="en-US" dirty="0">
                <a:hlinkClick r:id="rId2"/>
              </a:rPr>
              <a:t>Harrisburg Hilton</a:t>
            </a:r>
            <a:endParaRPr lang="en-US" dirty="0"/>
          </a:p>
          <a:p>
            <a:pPr lvl="2"/>
            <a:r>
              <a:rPr lang="en-US" dirty="0"/>
              <a:t>November 6-7, 2016</a:t>
            </a:r>
          </a:p>
          <a:p>
            <a:pPr lvl="1"/>
            <a:r>
              <a:rPr lang="en-US" dirty="0"/>
              <a:t>Regional Leadership Workshops</a:t>
            </a:r>
          </a:p>
          <a:p>
            <a:pPr lvl="1"/>
            <a:r>
              <a:rPr lang="en-US" dirty="0"/>
              <a:t>Compete in 55+ Competitive Events</a:t>
            </a:r>
          </a:p>
          <a:p>
            <a:pPr lvl="2"/>
            <a:r>
              <a:rPr lang="en-US" dirty="0"/>
              <a:t>State only events</a:t>
            </a:r>
          </a:p>
          <a:p>
            <a:pPr lvl="2"/>
            <a:r>
              <a:rPr lang="en-US" dirty="0"/>
              <a:t>Home site events</a:t>
            </a:r>
          </a:p>
          <a:p>
            <a:pPr lvl="2"/>
            <a:r>
              <a:rPr lang="en-US" dirty="0"/>
              <a:t>Chapter events</a:t>
            </a:r>
          </a:p>
          <a:p>
            <a:pPr lvl="3"/>
            <a:r>
              <a:rPr lang="en-US" dirty="0"/>
              <a:t>American Enterprise Project</a:t>
            </a:r>
          </a:p>
          <a:p>
            <a:pPr lvl="3"/>
            <a:r>
              <a:rPr lang="en-US" dirty="0"/>
              <a:t>Community Service Project</a:t>
            </a:r>
          </a:p>
          <a:p>
            <a:pPr lvl="3"/>
            <a:r>
              <a:rPr lang="en-US" dirty="0"/>
              <a:t>Partnership with Business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Membership</a:t>
            </a:r>
          </a:p>
        </p:txBody>
      </p:sp>
      <p:pic>
        <p:nvPicPr>
          <p:cNvPr id="5126" name="Picture 6" descr="C:\Documents and Settings\rhughes\Local Settings\Temporary Internet Files\Content.IE5\6R5ZIMYN\MP90031679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95400"/>
            <a:ext cx="2895600" cy="1930400"/>
          </a:xfrm>
          <a:prstGeom prst="rect">
            <a:avLst/>
          </a:prstGeom>
          <a:noFill/>
        </p:spPr>
      </p:pic>
      <p:pic>
        <p:nvPicPr>
          <p:cNvPr id="5127" name="Picture 7" descr="C:\Documents and Settings\rhughes\Local Settings\Temporary Internet Files\Content.IE5\XYGWPXDB\MC9002957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86200"/>
            <a:ext cx="2362200" cy="199807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Network from students across the state</a:t>
            </a:r>
          </a:p>
          <a:p>
            <a:pPr>
              <a:lnSpc>
                <a:spcPct val="150000"/>
              </a:lnSpc>
            </a:pPr>
            <a:r>
              <a:rPr lang="en-US" dirty="0"/>
              <a:t>Complete community service for Big 33 Award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Contribute to the State Project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2"/>
              </a:rPr>
              <a:t>The National Kidney Foundation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Membership</a:t>
            </a:r>
          </a:p>
        </p:txBody>
      </p:sp>
      <p:pic>
        <p:nvPicPr>
          <p:cNvPr id="5127" name="Picture 7" descr="C:\Documents and Settings\rhughes\Local Settings\Temporary Internet Files\Content.IE5\XYGWPXDB\MC9002957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86200"/>
            <a:ext cx="2362200" cy="1998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4170387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503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Students will compete at Regional Level – </a:t>
            </a:r>
          </a:p>
          <a:p>
            <a:pPr marL="708660" lvl="1" indent="-342900"/>
            <a:r>
              <a:rPr lang="en-US" dirty="0"/>
              <a:t>1st round of competition</a:t>
            </a:r>
          </a:p>
          <a:p>
            <a:r>
              <a:rPr lang="en-US" dirty="0"/>
              <a:t>All testing must be done at:</a:t>
            </a:r>
          </a:p>
          <a:p>
            <a:pPr lvl="1"/>
            <a:r>
              <a:rPr lang="en-US" dirty="0"/>
              <a:t>Home location</a:t>
            </a:r>
          </a:p>
          <a:p>
            <a:pPr lvl="1"/>
            <a:r>
              <a:rPr lang="en-US" dirty="0"/>
              <a:t>Under adult supervision</a:t>
            </a:r>
          </a:p>
          <a:p>
            <a:r>
              <a:rPr lang="en-US" dirty="0"/>
              <a:t>Performance events done by:</a:t>
            </a:r>
          </a:p>
          <a:p>
            <a:pPr lvl="1"/>
            <a:r>
              <a:rPr lang="en-US" dirty="0"/>
              <a:t>Video submission</a:t>
            </a:r>
          </a:p>
          <a:p>
            <a:pPr lvl="1"/>
            <a:r>
              <a:rPr lang="en-US" dirty="0"/>
              <a:t>Reviewed by panel of state judges</a:t>
            </a:r>
          </a:p>
          <a:p>
            <a:r>
              <a:rPr lang="en-US" dirty="0"/>
              <a:t>Team event testing done by:</a:t>
            </a:r>
          </a:p>
          <a:p>
            <a:pPr lvl="1"/>
            <a:r>
              <a:rPr lang="en-US" dirty="0"/>
              <a:t>Students at a common location</a:t>
            </a:r>
          </a:p>
          <a:p>
            <a:pPr lvl="1"/>
            <a:r>
              <a:rPr lang="en-US" dirty="0"/>
              <a:t>Attend under adult supervision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9574"/>
            <a:ext cx="8229600" cy="1143000"/>
          </a:xfrm>
        </p:spPr>
        <p:txBody>
          <a:bodyPr/>
          <a:lstStyle/>
          <a:p>
            <a:r>
              <a:rPr lang="en-US" dirty="0"/>
              <a:t>Guidelines of Competition</a:t>
            </a:r>
          </a:p>
        </p:txBody>
      </p:sp>
      <p:pic>
        <p:nvPicPr>
          <p:cNvPr id="6147" name="Picture 3" descr="C:\Documents and Settings\rhughes\Local Settings\Temporary Internet Files\Content.IE5\KP4DN9HR\MC90008901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209800"/>
            <a:ext cx="1798625" cy="18095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</TotalTime>
  <Words>337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Black</vt:lpstr>
      <vt:lpstr>Calibri</vt:lpstr>
      <vt:lpstr>Lucida Sans Unicode</vt:lpstr>
      <vt:lpstr>Verdana</vt:lpstr>
      <vt:lpstr>Wingdings 2</vt:lpstr>
      <vt:lpstr>Wingdings 3</vt:lpstr>
      <vt:lpstr>Concourse</vt:lpstr>
      <vt:lpstr>Virtual PA FBLA Chapter</vt:lpstr>
      <vt:lpstr>Who Can Join?</vt:lpstr>
      <vt:lpstr>Membership Process</vt:lpstr>
      <vt:lpstr>Technology Requirements</vt:lpstr>
      <vt:lpstr>Meetings</vt:lpstr>
      <vt:lpstr>Expenses</vt:lpstr>
      <vt:lpstr>Benefits of Membership</vt:lpstr>
      <vt:lpstr>Benefits of Membership</vt:lpstr>
      <vt:lpstr>Guidelines of Competition</vt:lpstr>
      <vt:lpstr>State Leadership Conference</vt:lpstr>
      <vt:lpstr>National FBLA Conference</vt:lpstr>
      <vt:lpstr>Join Today-Do Not Delay!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PA FBLA Chapter</dc:title>
  <dc:creator>rhughes</dc:creator>
  <cp:lastModifiedBy>Maura Angle</cp:lastModifiedBy>
  <cp:revision>54</cp:revision>
  <dcterms:created xsi:type="dcterms:W3CDTF">2011-06-04T01:18:11Z</dcterms:created>
  <dcterms:modified xsi:type="dcterms:W3CDTF">2016-07-25T04:13:48Z</dcterms:modified>
</cp:coreProperties>
</file>